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4630400" cy="8229600"/>
  <p:notesSz cx="8229600" cy="14630400"/>
  <p:embeddedFontLst>
    <p:embeddedFont>
      <p:font typeface="Instrument Sans Semi Bold" pitchFamily="34" charset="0"/>
      <p:regular r:id="rId17"/>
    </p:embeddedFont>
    <p:embeddedFont>
      <p:font typeface="Instrument Sans Semi Bold" pitchFamily="34" charset="-122"/>
      <p:regular r:id="rId18"/>
    </p:embeddedFont>
    <p:embeddedFont>
      <p:font typeface="Instrument Sans Semi Bold" pitchFamily="34" charset="-120"/>
      <p:regular r:id="rId19"/>
    </p:embeddedFont>
    <p:embeddedFont>
      <p:font typeface="Instrument Sans Medium" pitchFamily="34" charset="0"/>
      <p:regular r:id="rId20"/>
    </p:embeddedFont>
    <p:embeddedFont>
      <p:font typeface="Instrument Sans Medium" pitchFamily="34" charset="-122"/>
      <p:regular r:id="rId21"/>
    </p:embeddedFont>
    <p:embeddedFont>
      <p:font typeface="Instrument Sans Medium" pitchFamily="34" charset="-120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42793"/>
            <a:ext cx="7556421" cy="35438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Дәріс 6. </a:t>
            </a: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ХVІ–ХVІІІ ғасырдағы Европалық психология және ХІХ ғасырдағы әлемдік психологияның дамуы</a:t>
            </a:r>
            <a:endParaRPr lang="en-US" sz="4450" dirty="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542915" y="358140"/>
            <a:ext cx="78854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Әл-Фараби атындағы Қазақ Ұлттық университеті</a:t>
            </a:r>
            <a:b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Жалпы және қолданбалы психология кафедрасы 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8672195" y="7210425"/>
            <a:ext cx="5669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Дәріскер:</a:t>
            </a: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Психология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ғылымдарының докторы, профессор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 Тоқсанбаева 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Н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.К.</a:t>
            </a:r>
            <a:endParaRPr lang="en-US" altLang="ru-RU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11699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Қорытынды: Психологияның тарихи дамуы – ғылымға өту жолы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82885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Психологияның эволюциясы философиялық тамырлардан басталып, ХІХ ғасырда ғылыми пән ретінде қалыптасуымен жалғасты. Бұл кезең сананы зерттеудегі жаңа әдістер мен бағыттардың туындауымен сипатталады.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063841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SzPct val="100000"/>
              <a:buNone/>
            </a:pP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Философиялық негіздер: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ХVІ–ХVІІІ ғасырлар Декарт, Локк, Юм сияқты ойшылдардың идеяларымен психологияға интеллектуалды негіз қалады.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68942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SzPct val="100000"/>
              <a:buNone/>
            </a:pP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Ассоциационизм дағдарысы: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Ассоциационизмнің шектеулері функционализм мен бихевиоризм сияқты жаңа бағыттардың пайда болуына себеп болды.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674042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SzPct val="100000"/>
              <a:buNone/>
            </a:pP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Ғылыми қалыптасуы: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ХІХ ғасыр Вундттың зертханасымен және психологияның тәуелсіз ғылым ретінде танылуымен ерекшеленді.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6654998"/>
            <a:ext cx="130428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Бұл тарихи кезең психологияның қазіргі заманғы ғылым ретіндегі мәртебесінің іргетасын қалады.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00113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ХVІ–ХVІІІ ғасыр: Психологияның философиялық тамыры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111460"/>
            <a:ext cx="4196358" cy="4217908"/>
          </a:xfrm>
          <a:prstGeom prst="roundRect">
            <a:avLst>
              <a:gd name="adj" fmla="val 3486"/>
            </a:avLst>
          </a:prstGeom>
          <a:solidFill>
            <a:srgbClr val="FFFFFF"/>
          </a:solidFill>
        </p:spPr>
      </p:sp>
      <p:sp>
        <p:nvSpPr>
          <p:cNvPr id="4" name="Shape 2"/>
          <p:cNvSpPr/>
          <p:nvPr/>
        </p:nvSpPr>
        <p:spPr>
          <a:xfrm>
            <a:off x="793790" y="3080980"/>
            <a:ext cx="4196358" cy="121920"/>
          </a:xfrm>
          <a:prstGeom prst="roundRect">
            <a:avLst>
              <a:gd name="adj" fmla="val 167442"/>
            </a:avLst>
          </a:prstGeom>
          <a:solidFill>
            <a:srgbClr val="84C1FA"/>
          </a:solidFill>
        </p:spPr>
      </p:sp>
      <p:sp>
        <p:nvSpPr>
          <p:cNvPr id="5" name="Shape 3"/>
          <p:cNvSpPr/>
          <p:nvPr/>
        </p:nvSpPr>
        <p:spPr>
          <a:xfrm>
            <a:off x="2551688" y="2771299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84C1FA"/>
          </a:solidFill>
        </p:spPr>
      </p:sp>
      <p:sp>
        <p:nvSpPr>
          <p:cNvPr id="6" name="Text 4"/>
          <p:cNvSpPr/>
          <p:nvPr/>
        </p:nvSpPr>
        <p:spPr>
          <a:xfrm>
            <a:off x="2755761" y="2941439"/>
            <a:ext cx="272177" cy="34016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1051084" y="3678436"/>
            <a:ext cx="2842498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Философиялық негіз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051084" y="4168854"/>
            <a:ext cx="3681770" cy="25403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Психология бұл кезеңде жеке ғылым ретінде емес, философияның ажырамас бөлігі ретінде қарастырылды. Сана, ақыл және жан туралы ойлар тек философиялық ой толғаулар арқылы зерттелді.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5216962" y="3111460"/>
            <a:ext cx="4196358" cy="4217908"/>
          </a:xfrm>
          <a:prstGeom prst="roundRect">
            <a:avLst>
              <a:gd name="adj" fmla="val 3486"/>
            </a:avLst>
          </a:prstGeom>
          <a:solidFill>
            <a:srgbClr val="FFFFFF"/>
          </a:solidFill>
        </p:spPr>
      </p:sp>
      <p:sp>
        <p:nvSpPr>
          <p:cNvPr id="10" name="Shape 8"/>
          <p:cNvSpPr/>
          <p:nvPr/>
        </p:nvSpPr>
        <p:spPr>
          <a:xfrm>
            <a:off x="5216962" y="3080980"/>
            <a:ext cx="4196358" cy="121920"/>
          </a:xfrm>
          <a:prstGeom prst="roundRect">
            <a:avLst>
              <a:gd name="adj" fmla="val 167442"/>
            </a:avLst>
          </a:prstGeom>
          <a:solidFill>
            <a:srgbClr val="84C1FA"/>
          </a:solidFill>
        </p:spPr>
      </p:sp>
      <p:sp>
        <p:nvSpPr>
          <p:cNvPr id="11" name="Shape 9"/>
          <p:cNvSpPr/>
          <p:nvPr/>
        </p:nvSpPr>
        <p:spPr>
          <a:xfrm>
            <a:off x="6974860" y="2771299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84C1FA"/>
          </a:solidFill>
        </p:spPr>
      </p:sp>
      <p:sp>
        <p:nvSpPr>
          <p:cNvPr id="12" name="Text 10"/>
          <p:cNvSpPr/>
          <p:nvPr/>
        </p:nvSpPr>
        <p:spPr>
          <a:xfrm>
            <a:off x="7178933" y="2941439"/>
            <a:ext cx="272177" cy="34016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100" dirty="0"/>
          </a:p>
        </p:txBody>
      </p:sp>
      <p:sp>
        <p:nvSpPr>
          <p:cNvPr id="13" name="Text 11"/>
          <p:cNvSpPr/>
          <p:nvPr/>
        </p:nvSpPr>
        <p:spPr>
          <a:xfrm>
            <a:off x="5474256" y="3678436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Декарттың дуализмі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5474256" y="4168854"/>
            <a:ext cx="3681770" cy="2903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Рене Декарттың әйгілі "Мен ойлаймын, демек мен бармын" тұжырымы ақыл (сана) мен тәннің бөлектігін көрсететін дуализм идеясын енгізді. Бұл кейіннен психологиядағы зерттеу бағыттарына үлкен әсер етті.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9640133" y="3111460"/>
            <a:ext cx="4196358" cy="4217908"/>
          </a:xfrm>
          <a:prstGeom prst="roundRect">
            <a:avLst>
              <a:gd name="adj" fmla="val 3486"/>
            </a:avLst>
          </a:prstGeom>
          <a:solidFill>
            <a:srgbClr val="FFFFFF"/>
          </a:solidFill>
        </p:spPr>
      </p:sp>
      <p:sp>
        <p:nvSpPr>
          <p:cNvPr id="16" name="Shape 14"/>
          <p:cNvSpPr/>
          <p:nvPr/>
        </p:nvSpPr>
        <p:spPr>
          <a:xfrm>
            <a:off x="9640133" y="3080980"/>
            <a:ext cx="4196358" cy="121920"/>
          </a:xfrm>
          <a:prstGeom prst="roundRect">
            <a:avLst>
              <a:gd name="adj" fmla="val 167442"/>
            </a:avLst>
          </a:prstGeom>
          <a:solidFill>
            <a:srgbClr val="84C1FA"/>
          </a:solidFill>
        </p:spPr>
      </p:sp>
      <p:sp>
        <p:nvSpPr>
          <p:cNvPr id="17" name="Shape 15"/>
          <p:cNvSpPr/>
          <p:nvPr/>
        </p:nvSpPr>
        <p:spPr>
          <a:xfrm>
            <a:off x="11398032" y="2771299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84C1FA"/>
          </a:solidFill>
        </p:spPr>
      </p:sp>
      <p:sp>
        <p:nvSpPr>
          <p:cNvPr id="18" name="Text 16"/>
          <p:cNvSpPr/>
          <p:nvPr/>
        </p:nvSpPr>
        <p:spPr>
          <a:xfrm>
            <a:off x="11602105" y="2941439"/>
            <a:ext cx="272177" cy="34016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100" dirty="0"/>
          </a:p>
        </p:txBody>
      </p:sp>
      <p:sp>
        <p:nvSpPr>
          <p:cNvPr id="19" name="Text 17"/>
          <p:cNvSpPr/>
          <p:nvPr/>
        </p:nvSpPr>
        <p:spPr>
          <a:xfrm>
            <a:off x="9897427" y="3678436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Эмпиризмнің рөлі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9897427" y="4168854"/>
            <a:ext cx="3681770" cy="2903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Джон Локк пен Дэвид Юм сияқты философтардың эмпиризм идеялары адам білімінің тәжірибеден туындайтынын дәлелдеді. Бұл психологияның тәжірибелік негізін қалап, кейіннен зерттеу әдістерінің дамуына жол ашты.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2692" y="457795"/>
            <a:ext cx="9129355" cy="5203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ХVІІ ғасырдағы ассоциационизмнің басталуы</a:t>
            </a:r>
            <a:endParaRPr lang="en-US" sz="3250" dirty="0"/>
          </a:p>
        </p:txBody>
      </p:sp>
      <p:sp>
        <p:nvSpPr>
          <p:cNvPr id="3" name="Text 1"/>
          <p:cNvSpPr/>
          <p:nvPr/>
        </p:nvSpPr>
        <p:spPr>
          <a:xfrm>
            <a:off x="582692" y="1377553"/>
            <a:ext cx="6529388" cy="10658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Ассоциационизм Фрэнсис Гальтон мен Джон Локктың идеяларына негізделіп, психологиядағы маңызды бағыттардың біріне айналды. Бұл бағыт ақыл-ой процестерін, әсіресе ойлар мен сезімдердің қалай байланысатынын түсіндіруге тырысты.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582692" y="2593181"/>
            <a:ext cx="6529388" cy="7993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Ол әрбір күрделі психикалық актінің қарапайым элементтерден, яғни ассоциациялардан тұратынын пайымдады. Мысалы, екі ойдың бірге пайда болуы олардың арасындағы байланысты қалыптастырады.</a:t>
            </a:r>
            <a:endParaRPr lang="en-US" sz="13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5941" y="1415058"/>
            <a:ext cx="6529388" cy="652938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82692" y="8319016"/>
            <a:ext cx="13465016" cy="5329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Ассоциационизм психологияны субъективті философиялық талқылаулардан объективті, тәжірибеге негізделген зерттеулерге жақындатты. Алайда, оның шектеулері де болды, өйткені ол санадағы күрделі процестер мен шығармашылық ойлауды толық түсіндіре алмады.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79446"/>
            <a:ext cx="7556421" cy="56707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1150"/>
              </a:lnSpc>
              <a:buNone/>
            </a:pPr>
            <a:r>
              <a:rPr lang="en-US" sz="89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Психология ғылым ретінде қалыптасуы</a:t>
            </a:r>
            <a:endParaRPr lang="en-US" sz="8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32642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ХІХ ғасыр: Психологияның ғылым ретінде қалыптасуы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03828"/>
            <a:ext cx="226814" cy="2834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Light" pitchFamily="34" charset="0"/>
                <a:ea typeface="Instrument Sans Light" pitchFamily="34" charset="-122"/>
                <a:cs typeface="Instrument Sans Light" pitchFamily="34" charset="-120"/>
              </a:rPr>
              <a:t>01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358872"/>
            <a:ext cx="4196358" cy="30480"/>
          </a:xfrm>
          <a:prstGeom prst="rect">
            <a:avLst/>
          </a:prstGeom>
          <a:solidFill>
            <a:srgbClr val="84C1FA"/>
          </a:solidFill>
        </p:spPr>
      </p:sp>
      <p:sp>
        <p:nvSpPr>
          <p:cNvPr id="5" name="Text 3"/>
          <p:cNvSpPr/>
          <p:nvPr/>
        </p:nvSpPr>
        <p:spPr>
          <a:xfrm>
            <a:off x="793790" y="3533180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Алғашқы зертхана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4023598"/>
            <a:ext cx="4196358" cy="2903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Вильгельм Вундт 1879 жылы Лейпцигте әлемдегі алғашқы психологиялық зертхананы ашып, психологияның жеке ғылым ретінде қалыптасуына негіз қалады. Бұл психологиялық зерттеулердің эксперименталды кезеңінің басталуы болды.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216962" y="3003828"/>
            <a:ext cx="226814" cy="2834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Light" pitchFamily="34" charset="0"/>
                <a:ea typeface="Instrument Sans Light" pitchFamily="34" charset="-122"/>
                <a:cs typeface="Instrument Sans Light" pitchFamily="34" charset="-120"/>
              </a:rPr>
              <a:t>02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16962" y="3358872"/>
            <a:ext cx="4196358" cy="30480"/>
          </a:xfrm>
          <a:prstGeom prst="rect">
            <a:avLst/>
          </a:prstGeom>
          <a:solidFill>
            <a:srgbClr val="84C1FA"/>
          </a:solidFill>
        </p:spPr>
      </p:sp>
      <p:sp>
        <p:nvSpPr>
          <p:cNvPr id="9" name="Text 7"/>
          <p:cNvSpPr/>
          <p:nvPr/>
        </p:nvSpPr>
        <p:spPr>
          <a:xfrm>
            <a:off x="5216962" y="3533180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Сана құрылымы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216962" y="4023598"/>
            <a:ext cx="4196358" cy="25403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Вундт өз зерттеулерінде сананың қарапайым элементтерін және олардың қалай бірігетінін зерттеуге басымдық берді. Оның мақсаты интроспекция арқылы сананың негізгі компоненттерін анықтау болды.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640133" y="3003828"/>
            <a:ext cx="226814" cy="2834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Light" pitchFamily="34" charset="0"/>
                <a:ea typeface="Instrument Sans Light" pitchFamily="34" charset="-122"/>
                <a:cs typeface="Instrument Sans Light" pitchFamily="34" charset="-120"/>
              </a:rPr>
              <a:t>03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9640133" y="3358872"/>
            <a:ext cx="4196358" cy="30480"/>
          </a:xfrm>
          <a:prstGeom prst="rect">
            <a:avLst/>
          </a:prstGeom>
          <a:solidFill>
            <a:srgbClr val="84C1FA"/>
          </a:solidFill>
        </p:spPr>
      </p:sp>
      <p:sp>
        <p:nvSpPr>
          <p:cNvPr id="13" name="Text 11"/>
          <p:cNvSpPr/>
          <p:nvPr/>
        </p:nvSpPr>
        <p:spPr>
          <a:xfrm>
            <a:off x="9640133" y="3533180"/>
            <a:ext cx="3444716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Структурализмнің дамуы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640133" y="4023598"/>
            <a:ext cx="4196358" cy="2177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Вундттің шәкірті Эдвард Титченер оның идеяларын ары қарай дамытып, структурализм мектебін құрды. Бұл бағыт сананың құрылымын зерттеуге бағытталды және психологиялық зерттеулерге жүйелілік әкелді.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0098" y="614243"/>
            <a:ext cx="13070205" cy="139303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Ассоциационизмдегі дағдарыс: жаңа бағыттардың пайда болуы</a:t>
            </a:r>
            <a:endParaRPr lang="en-US" sz="4350" dirty="0"/>
          </a:p>
        </p:txBody>
      </p:sp>
      <p:sp>
        <p:nvSpPr>
          <p:cNvPr id="3" name="Text 1"/>
          <p:cNvSpPr/>
          <p:nvPr/>
        </p:nvSpPr>
        <p:spPr>
          <a:xfrm>
            <a:off x="1114425" y="2703790"/>
            <a:ext cx="12735878" cy="7131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Ассоциационизмнің шектеулігі психологияда жаңа бағыттардың туындауына түрткі болды, өйткені ол санадағы күрделі процестер мен мінез-құлықтың терең себептерін түсіндіруде жетіспеді.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80098" y="2453045"/>
            <a:ext cx="30480" cy="1214676"/>
          </a:xfrm>
          <a:prstGeom prst="rect">
            <a:avLst/>
          </a:prstGeom>
          <a:solidFill>
            <a:srgbClr val="84C1FA"/>
          </a:solidFill>
        </p:spPr>
      </p:sp>
      <p:sp>
        <p:nvSpPr>
          <p:cNvPr id="5" name="Text 3"/>
          <p:cNvSpPr/>
          <p:nvPr/>
        </p:nvSpPr>
        <p:spPr>
          <a:xfrm>
            <a:off x="780098" y="4141351"/>
            <a:ext cx="4017169" cy="3482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Функционализмнің туындауы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780098" y="4712494"/>
            <a:ext cx="6263164" cy="10697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Вильям Джеймс психологияның негізгі мақсаты сананың "не істейтінін", яғни оның функцияларын зерттеу деп есептеді.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80098" y="5860256"/>
            <a:ext cx="6263164" cy="7131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Функционализм психикалық процестердің адамның қоршаған ортаға бейімделуіндегі рөлін қарастырды.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4759" y="4141351"/>
            <a:ext cx="2995970" cy="34825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Бихевиоризмге қадам</a:t>
            </a:r>
            <a:endParaRPr lang="en-US" sz="2150" dirty="0"/>
          </a:p>
        </p:txBody>
      </p:sp>
      <p:sp>
        <p:nvSpPr>
          <p:cNvPr id="9" name="Text 7"/>
          <p:cNvSpPr/>
          <p:nvPr/>
        </p:nvSpPr>
        <p:spPr>
          <a:xfrm>
            <a:off x="7594759" y="4712494"/>
            <a:ext cx="6263164" cy="10697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Джон Уотсонның жетекшілігімен бихевиоризм пайда болып, психологияны тек бақыланатын мінез-құлықты зерттеуге шақырды.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4759" y="5860256"/>
            <a:ext cx="6263164" cy="10697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Бұл бағыт субъективті тәжірибелерді (сананы) зерттеуден бас тартып, тек стимул-реакция байланыстарына назар аударды.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80098" y="7258764"/>
            <a:ext cx="13070205" cy="3565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Бұл бағыттар психологиялық ойдың әртараптанып, зерттеу әдістерінің кеңеюіне себеп болды.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80586"/>
            <a:ext cx="12605861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ХІХ ғасырдағы әлемдік психологияның кеңеюі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042993"/>
            <a:ext cx="4196358" cy="5305901"/>
          </a:xfrm>
          <a:prstGeom prst="roundRect">
            <a:avLst>
              <a:gd name="adj" fmla="val 4865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4270" y="2073473"/>
            <a:ext cx="4135398" cy="680442"/>
          </a:xfrm>
          <a:prstGeom prst="roundRect">
            <a:avLst>
              <a:gd name="adj" fmla="val 24627"/>
            </a:avLst>
          </a:prstGeom>
          <a:solidFill>
            <a:srgbClr val="CEE6FD"/>
          </a:solidFill>
        </p:spPr>
      </p:sp>
      <p:sp>
        <p:nvSpPr>
          <p:cNvPr id="5" name="Text 3"/>
          <p:cNvSpPr/>
          <p:nvPr/>
        </p:nvSpPr>
        <p:spPr>
          <a:xfrm>
            <a:off x="2721888" y="2200989"/>
            <a:ext cx="340162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4"/>
          <p:cNvSpPr/>
          <p:nvPr/>
        </p:nvSpPr>
        <p:spPr>
          <a:xfrm>
            <a:off x="1051084" y="2980730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Америкадағы ықпал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051084" y="3471148"/>
            <a:ext cx="3681770" cy="2903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АҚШ-та Уильям Джеймс өзінің функционализм идеяларымен және "Психология қағидалары" еңбегімен психологияның дамуына зор үлес қосты. Джон Дьюи де білім беру психологиясы мен прагматизмге маңызды әсер етті.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16962" y="2042993"/>
            <a:ext cx="4196358" cy="5305901"/>
          </a:xfrm>
          <a:prstGeom prst="roundRect">
            <a:avLst>
              <a:gd name="adj" fmla="val 4865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247442" y="2073473"/>
            <a:ext cx="4135398" cy="680442"/>
          </a:xfrm>
          <a:prstGeom prst="roundRect">
            <a:avLst>
              <a:gd name="adj" fmla="val 24627"/>
            </a:avLst>
          </a:prstGeom>
          <a:solidFill>
            <a:srgbClr val="CEE6FD"/>
          </a:solidFill>
        </p:spPr>
      </p:sp>
      <p:sp>
        <p:nvSpPr>
          <p:cNvPr id="10" name="Text 8"/>
          <p:cNvSpPr/>
          <p:nvPr/>
        </p:nvSpPr>
        <p:spPr>
          <a:xfrm>
            <a:off x="7145060" y="2200989"/>
            <a:ext cx="340162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9"/>
          <p:cNvSpPr/>
          <p:nvPr/>
        </p:nvSpPr>
        <p:spPr>
          <a:xfrm>
            <a:off x="5474256" y="2980730"/>
            <a:ext cx="3608427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Германиядағы зерттеулер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5474256" y="3471148"/>
            <a:ext cx="3681770" cy="2903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Германияда Вильгельм Вундт эксперименталды психологияның негізін қаласа, Герман Гельмгольц физиологиялық психология саласында, әсіресе сенсорлық қабылдауды зерттеуде айтарлықтай жетістіктерге жетті.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9640133" y="2042993"/>
            <a:ext cx="4196358" cy="5305901"/>
          </a:xfrm>
          <a:prstGeom prst="roundRect">
            <a:avLst>
              <a:gd name="adj" fmla="val 4865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9670613" y="2073473"/>
            <a:ext cx="4135398" cy="680442"/>
          </a:xfrm>
          <a:prstGeom prst="roundRect">
            <a:avLst>
              <a:gd name="adj" fmla="val 24627"/>
            </a:avLst>
          </a:prstGeom>
          <a:solidFill>
            <a:srgbClr val="CEE6FD"/>
          </a:solidFill>
        </p:spPr>
      </p:sp>
      <p:sp>
        <p:nvSpPr>
          <p:cNvPr id="15" name="Text 13"/>
          <p:cNvSpPr/>
          <p:nvPr/>
        </p:nvSpPr>
        <p:spPr>
          <a:xfrm>
            <a:off x="11568232" y="2200989"/>
            <a:ext cx="340162" cy="425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4"/>
          <p:cNvSpPr/>
          <p:nvPr/>
        </p:nvSpPr>
        <p:spPr>
          <a:xfrm>
            <a:off x="9897427" y="2980730"/>
            <a:ext cx="3681770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Франциядағы жаңа бастамалар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9897427" y="3825478"/>
            <a:ext cx="3681770" cy="32661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Францияда Пьер Жане диссоциация және травматикалық естеліктерді зерттеумен айналысты. Сонымен қатар, Зигмунд Фрейдтің психоанализ идеялары Еуропада кеңінен танылып, психологиялық ойға жаңа перспективалар әкелді.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0690" y="597694"/>
            <a:ext cx="13109019" cy="13585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Психологияның кәсіби және ғылыми мәртебесін нығайту</a:t>
            </a:r>
            <a:endParaRPr lang="en-US" sz="4250" dirty="0"/>
          </a:p>
        </p:txBody>
      </p:sp>
      <p:sp>
        <p:nvSpPr>
          <p:cNvPr id="3" name="Shape 1"/>
          <p:cNvSpPr/>
          <p:nvPr/>
        </p:nvSpPr>
        <p:spPr>
          <a:xfrm>
            <a:off x="760690" y="2390894"/>
            <a:ext cx="4224814" cy="5243393"/>
          </a:xfrm>
          <a:prstGeom prst="roundRect">
            <a:avLst>
              <a:gd name="adj" fmla="val 4631"/>
            </a:avLst>
          </a:prstGeom>
          <a:solidFill>
            <a:srgbClr val="CEE6FD"/>
          </a:solidFill>
        </p:spPr>
      </p:sp>
      <p:sp>
        <p:nvSpPr>
          <p:cNvPr id="4" name="Shape 2"/>
          <p:cNvSpPr/>
          <p:nvPr/>
        </p:nvSpPr>
        <p:spPr>
          <a:xfrm>
            <a:off x="977979" y="2608183"/>
            <a:ext cx="651986" cy="651986"/>
          </a:xfrm>
          <a:prstGeom prst="roundRect">
            <a:avLst>
              <a:gd name="adj" fmla="val 14023439"/>
            </a:avLst>
          </a:prstGeom>
          <a:solidFill>
            <a:srgbClr val="84C1FA"/>
          </a:solidFill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7288" y="2750820"/>
            <a:ext cx="293370" cy="36671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77979" y="3477458"/>
            <a:ext cx="3275290" cy="33956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Зертханалар мен әдістер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977979" y="3947398"/>
            <a:ext cx="3790236" cy="243447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ХІХ ғасырда психологиялық зертханалардың жаппай ашылуы және тәжірибелік әдістердің белсенді дамуы психологияны шынайы ғылым ретінде тануға көмектесті. Бұл объективті деректер жинауға мүмкіндік берді.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5202793" y="2390894"/>
            <a:ext cx="4224814" cy="5243393"/>
          </a:xfrm>
          <a:prstGeom prst="roundRect">
            <a:avLst>
              <a:gd name="adj" fmla="val 4631"/>
            </a:avLst>
          </a:prstGeom>
          <a:solidFill>
            <a:srgbClr val="CEE6FD"/>
          </a:solidFill>
        </p:spPr>
      </p:sp>
      <p:sp>
        <p:nvSpPr>
          <p:cNvPr id="9" name="Shape 6"/>
          <p:cNvSpPr/>
          <p:nvPr/>
        </p:nvSpPr>
        <p:spPr>
          <a:xfrm>
            <a:off x="5420082" y="2608183"/>
            <a:ext cx="651986" cy="651986"/>
          </a:xfrm>
          <a:prstGeom prst="roundRect">
            <a:avLst>
              <a:gd name="adj" fmla="val 14023439"/>
            </a:avLst>
          </a:prstGeom>
          <a:solidFill>
            <a:srgbClr val="84C1FA"/>
          </a:solidFill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390" y="2750820"/>
            <a:ext cx="293370" cy="366713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20082" y="3477458"/>
            <a:ext cx="2717006" cy="33956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Білім беруге енуі</a:t>
            </a:r>
            <a:endParaRPr lang="en-US" sz="2100" dirty="0"/>
          </a:p>
        </p:txBody>
      </p:sp>
      <p:sp>
        <p:nvSpPr>
          <p:cNvPr id="12" name="Text 8"/>
          <p:cNvSpPr/>
          <p:nvPr/>
        </p:nvSpPr>
        <p:spPr>
          <a:xfrm>
            <a:off x="5420082" y="3947398"/>
            <a:ext cx="3790236" cy="243447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Психологияның университеттерде жеке пән ретінде оқытылуы және алғашқы психологиялық курстардың енгізілуі білім беру жүйесіндегі оның орнын бекітті. Бұл жаңа буын психологтарының дайындалуына жол ашты.</a:t>
            </a:r>
            <a:endParaRPr lang="en-US" sz="1700" dirty="0"/>
          </a:p>
        </p:txBody>
      </p:sp>
      <p:sp>
        <p:nvSpPr>
          <p:cNvPr id="13" name="Shape 9"/>
          <p:cNvSpPr/>
          <p:nvPr/>
        </p:nvSpPr>
        <p:spPr>
          <a:xfrm>
            <a:off x="9644896" y="2390894"/>
            <a:ext cx="4224814" cy="5243393"/>
          </a:xfrm>
          <a:prstGeom prst="roundRect">
            <a:avLst>
              <a:gd name="adj" fmla="val 4631"/>
            </a:avLst>
          </a:prstGeom>
          <a:solidFill>
            <a:srgbClr val="CEE6FD"/>
          </a:solidFill>
        </p:spPr>
      </p:sp>
      <p:sp>
        <p:nvSpPr>
          <p:cNvPr id="14" name="Shape 10"/>
          <p:cNvSpPr/>
          <p:nvPr/>
        </p:nvSpPr>
        <p:spPr>
          <a:xfrm>
            <a:off x="9862185" y="2608183"/>
            <a:ext cx="651986" cy="651986"/>
          </a:xfrm>
          <a:prstGeom prst="roundRect">
            <a:avLst>
              <a:gd name="adj" fmla="val 14023439"/>
            </a:avLst>
          </a:prstGeom>
          <a:solidFill>
            <a:srgbClr val="84C1FA"/>
          </a:solidFill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493" y="2750820"/>
            <a:ext cx="293370" cy="366713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62185" y="3477458"/>
            <a:ext cx="3790236" cy="6791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Халықаралық ынтымақтастық</a:t>
            </a:r>
            <a:endParaRPr lang="en-US" sz="2100" dirty="0"/>
          </a:p>
        </p:txBody>
      </p:sp>
      <p:sp>
        <p:nvSpPr>
          <p:cNvPr id="17" name="Text 12"/>
          <p:cNvSpPr/>
          <p:nvPr/>
        </p:nvSpPr>
        <p:spPr>
          <a:xfrm>
            <a:off x="9862185" y="4286964"/>
            <a:ext cx="3790236" cy="313003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Ғасыр соңына қарай психологиялық конференциялар мен халықаралық қауымдастықтардың құрылуы психологтар арасындағы ғылыми алмасуды және ынтымақтастықты нығайтты. Бұл психологияның жаһандық ғылымға айналуына ықпал етті.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06021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ХІХ ғасырдағы психологиялық зертхана</a:t>
            </a:r>
            <a:endParaRPr lang="en-US" sz="44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5408</Words>
  <Application>WPS Presentation</Application>
  <PresentationFormat>On-screen Show (16:9)</PresentationFormat>
  <Paragraphs>122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SimSun</vt:lpstr>
      <vt:lpstr>Wingdings</vt:lpstr>
      <vt:lpstr>Instrument Sans Semi Bold</vt:lpstr>
      <vt:lpstr>Instrument Sans Semi Bold</vt:lpstr>
      <vt:lpstr>Instrument Sans Semi Bold</vt:lpstr>
      <vt:lpstr>Times New Roman</vt:lpstr>
      <vt:lpstr>Instrument Sans Medium</vt:lpstr>
      <vt:lpstr>Instrument Sans Medium</vt:lpstr>
      <vt:lpstr>Instrument Sans Medium</vt:lpstr>
      <vt:lpstr>Instrument Sans Light</vt:lpstr>
      <vt:lpstr>AMGDT</vt:lpstr>
      <vt:lpstr>Instrument Sans Light</vt:lpstr>
      <vt:lpstr>Instrument Sans Light</vt:lpstr>
      <vt:lpstr>Calibri</vt:lpstr>
      <vt:lpstr>Microsoft YaHei</vt:lpstr>
      <vt:lpstr>Arial Unicode MS</vt:lpstr>
      <vt:lpstr>MingLiU-ExtB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Гульнар Салимов�</cp:lastModifiedBy>
  <cp:revision>4</cp:revision>
  <dcterms:created xsi:type="dcterms:W3CDTF">2025-09-01T14:21:00Z</dcterms:created>
  <dcterms:modified xsi:type="dcterms:W3CDTF">2025-09-02T06:31:09Z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2D0D498206C644F49ACB525EB35835F6_12</vt:lpwstr>
  </property>
  <property fmtid="{D5CDD505-2E9C-101B-9397-08002B2CF9AE}" pid="3" name="KSOProductBuildVer">
    <vt:lpwstr>1049-12.2.0.21931</vt:lpwstr>
  </property>
</Properties>
</file>